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45" d="100"/>
          <a:sy n="45" d="100"/>
        </p:scale>
        <p:origin x="-1236"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F80B4AB-0D62-4259-A108-F61204C4BEE1}" type="doc">
      <dgm:prSet loTypeId="urn:microsoft.com/office/officeart/2005/8/layout/radial3" loCatId="cycle" qsTypeId="urn:microsoft.com/office/officeart/2005/8/quickstyle/simple1" qsCatId="simple" csTypeId="urn:microsoft.com/office/officeart/2005/8/colors/colorful1" csCatId="colorful" phldr="1"/>
      <dgm:spPr/>
      <dgm:t>
        <a:bodyPr/>
        <a:lstStyle/>
        <a:p>
          <a:endParaRPr lang="ru-RU"/>
        </a:p>
      </dgm:t>
    </dgm:pt>
    <dgm:pt modelId="{5EF0AB3C-8502-48A1-8197-FB94C63A857F}">
      <dgm:prSet phldrT="[Текст]"/>
      <dgm:spPr/>
      <dgm:t>
        <a:bodyPr/>
        <a:lstStyle/>
        <a:p>
          <a:r>
            <a:rPr lang="uz-Cyrl-UZ" dirty="0" smtClean="0">
              <a:latin typeface="Times New Roman" pitchFamily="18" charset="0"/>
              <a:cs typeface="Times New Roman" pitchFamily="18" charset="0"/>
            </a:rPr>
            <a:t>Asosan  t</a:t>
          </a:r>
          <a:r>
            <a:rPr lang="en-US" dirty="0" smtClean="0">
              <a:latin typeface="Times New Roman" pitchFamily="18" charset="0"/>
              <a:cs typeface="Times New Roman" pitchFamily="18" charset="0"/>
            </a:rPr>
            <a:t>o’</a:t>
          </a:r>
          <a:r>
            <a:rPr lang="uz-Cyrl-UZ" dirty="0" smtClean="0">
              <a:latin typeface="Times New Roman" pitchFamily="18" charset="0"/>
              <a:cs typeface="Times New Roman" pitchFamily="18" charset="0"/>
            </a:rPr>
            <a:t>rt  xil  oddiy  ta’m  mavjuddir  bular</a:t>
          </a:r>
          <a:endParaRPr lang="ru-RU" dirty="0"/>
        </a:p>
      </dgm:t>
    </dgm:pt>
    <dgm:pt modelId="{754AD20D-5F55-4DA2-B885-DD5B6A3E2419}" type="parTrans" cxnId="{E03BB686-0949-412F-B038-7318D13BF80B}">
      <dgm:prSet/>
      <dgm:spPr/>
      <dgm:t>
        <a:bodyPr/>
        <a:lstStyle/>
        <a:p>
          <a:endParaRPr lang="ru-RU"/>
        </a:p>
      </dgm:t>
    </dgm:pt>
    <dgm:pt modelId="{B8D09DE9-4651-4EFA-99EB-08435DDF8095}" type="sibTrans" cxnId="{E03BB686-0949-412F-B038-7318D13BF80B}">
      <dgm:prSet/>
      <dgm:spPr/>
      <dgm:t>
        <a:bodyPr/>
        <a:lstStyle/>
        <a:p>
          <a:endParaRPr lang="ru-RU"/>
        </a:p>
      </dgm:t>
    </dgm:pt>
    <dgm:pt modelId="{E3BE69E4-3F68-4508-BD0B-9C8BE479E76F}">
      <dgm:prSet phldrT="[Текст]"/>
      <dgm:spPr/>
      <dgm:t>
        <a:bodyPr/>
        <a:lstStyle/>
        <a:p>
          <a:r>
            <a:rPr lang="uz-Cyrl-UZ" dirty="0" smtClean="0">
              <a:latin typeface="Times New Roman" pitchFamily="18" charset="0"/>
              <a:cs typeface="Times New Roman" pitchFamily="18" charset="0"/>
            </a:rPr>
            <a:t>shirin</a:t>
          </a:r>
          <a:endParaRPr lang="ru-RU" dirty="0"/>
        </a:p>
      </dgm:t>
    </dgm:pt>
    <dgm:pt modelId="{6526E981-0201-49B2-A601-8074146AC807}" type="parTrans" cxnId="{58D552E1-356A-44F5-987E-AB678ABB9F8E}">
      <dgm:prSet/>
      <dgm:spPr/>
      <dgm:t>
        <a:bodyPr/>
        <a:lstStyle/>
        <a:p>
          <a:endParaRPr lang="ru-RU"/>
        </a:p>
      </dgm:t>
    </dgm:pt>
    <dgm:pt modelId="{FD2340C6-301E-4A1B-B8A3-C51BFD8D359F}" type="sibTrans" cxnId="{58D552E1-356A-44F5-987E-AB678ABB9F8E}">
      <dgm:prSet/>
      <dgm:spPr/>
      <dgm:t>
        <a:bodyPr/>
        <a:lstStyle/>
        <a:p>
          <a:endParaRPr lang="ru-RU"/>
        </a:p>
      </dgm:t>
    </dgm:pt>
    <dgm:pt modelId="{B90B1F3C-B464-4881-A08D-3F8E413F0BDC}">
      <dgm:prSet phldrT="[Текст]"/>
      <dgm:spPr/>
      <dgm:t>
        <a:bodyPr/>
        <a:lstStyle/>
        <a:p>
          <a:r>
            <a:rPr lang="en-US" dirty="0" err="1" smtClean="0">
              <a:latin typeface="Times New Roman" pitchFamily="18" charset="0"/>
              <a:cs typeface="Times New Roman" pitchFamily="18" charset="0"/>
            </a:rPr>
            <a:t>sho</a:t>
          </a:r>
          <a:r>
            <a:rPr lang="en-US"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r</a:t>
          </a:r>
          <a:endParaRPr lang="ru-RU" dirty="0"/>
        </a:p>
      </dgm:t>
    </dgm:pt>
    <dgm:pt modelId="{8B3C6F1A-CF8D-4DB0-9D05-BE452C41F879}" type="parTrans" cxnId="{B3C3BAF1-06DA-4111-92AF-EB104900CFCB}">
      <dgm:prSet/>
      <dgm:spPr/>
      <dgm:t>
        <a:bodyPr/>
        <a:lstStyle/>
        <a:p>
          <a:endParaRPr lang="ru-RU"/>
        </a:p>
      </dgm:t>
    </dgm:pt>
    <dgm:pt modelId="{31F986D1-DFAD-4BBD-AE39-3BE34D3D6631}" type="sibTrans" cxnId="{B3C3BAF1-06DA-4111-92AF-EB104900CFCB}">
      <dgm:prSet/>
      <dgm:spPr/>
      <dgm:t>
        <a:bodyPr/>
        <a:lstStyle/>
        <a:p>
          <a:endParaRPr lang="ru-RU"/>
        </a:p>
      </dgm:t>
    </dgm:pt>
    <dgm:pt modelId="{AB944F46-8287-4A55-8A90-A0012DA2E754}">
      <dgm:prSet phldrT="[Текст]"/>
      <dgm:spPr/>
      <dgm:t>
        <a:bodyPr/>
        <a:lstStyle/>
        <a:p>
          <a:r>
            <a:rPr lang="uz-Cyrl-UZ" dirty="0" smtClean="0">
              <a:latin typeface="Times New Roman" pitchFamily="18" charset="0"/>
              <a:cs typeface="Times New Roman" pitchFamily="18" charset="0"/>
            </a:rPr>
            <a:t>nordon</a:t>
          </a:r>
          <a:endParaRPr lang="ru-RU" dirty="0"/>
        </a:p>
      </dgm:t>
    </dgm:pt>
    <dgm:pt modelId="{DA0C6C0E-98A0-4342-9CA1-18965D2BED78}" type="parTrans" cxnId="{0F1A852E-CAED-446D-A8DA-94F89A4F2574}">
      <dgm:prSet/>
      <dgm:spPr/>
      <dgm:t>
        <a:bodyPr/>
        <a:lstStyle/>
        <a:p>
          <a:endParaRPr lang="ru-RU"/>
        </a:p>
      </dgm:t>
    </dgm:pt>
    <dgm:pt modelId="{3701F2BA-93FA-4659-9F6C-1ED21CC55872}" type="sibTrans" cxnId="{0F1A852E-CAED-446D-A8DA-94F89A4F2574}">
      <dgm:prSet/>
      <dgm:spPr/>
      <dgm:t>
        <a:bodyPr/>
        <a:lstStyle/>
        <a:p>
          <a:endParaRPr lang="ru-RU"/>
        </a:p>
      </dgm:t>
    </dgm:pt>
    <dgm:pt modelId="{3ED6A62C-4789-46B8-80FC-4D050FB0E649}">
      <dgm:prSet phldrT="[Текст]"/>
      <dgm:spPr/>
      <dgm:t>
        <a:bodyPr/>
        <a:lstStyle/>
        <a:p>
          <a:r>
            <a:rPr lang="uz-Cyrl-UZ" dirty="0" smtClean="0">
              <a:latin typeface="Times New Roman" pitchFamily="18" charset="0"/>
              <a:cs typeface="Times New Roman" pitchFamily="18" charset="0"/>
            </a:rPr>
            <a:t>achchi</a:t>
          </a:r>
          <a:r>
            <a:rPr lang="en-US" dirty="0" smtClean="0">
              <a:latin typeface="Times New Roman" pitchFamily="18" charset="0"/>
              <a:cs typeface="Times New Roman" pitchFamily="18" charset="0"/>
            </a:rPr>
            <a:t>q</a:t>
          </a:r>
          <a:r>
            <a:rPr lang="uz-Cyrl-UZ" dirty="0" smtClean="0">
              <a:latin typeface="Times New Roman" pitchFamily="18" charset="0"/>
              <a:cs typeface="Times New Roman" pitchFamily="18" charset="0"/>
            </a:rPr>
            <a:t>  </a:t>
          </a:r>
          <a:endParaRPr lang="ru-RU" dirty="0"/>
        </a:p>
      </dgm:t>
    </dgm:pt>
    <dgm:pt modelId="{C9404D0A-C764-407C-BAEC-21F65884A5AD}" type="parTrans" cxnId="{9B017B6C-EE15-4E42-AE93-6DF8B1B72E19}">
      <dgm:prSet/>
      <dgm:spPr/>
      <dgm:t>
        <a:bodyPr/>
        <a:lstStyle/>
        <a:p>
          <a:endParaRPr lang="ru-RU"/>
        </a:p>
      </dgm:t>
    </dgm:pt>
    <dgm:pt modelId="{586274F1-6CA7-4031-98C6-A298CEA21363}" type="sibTrans" cxnId="{9B017B6C-EE15-4E42-AE93-6DF8B1B72E19}">
      <dgm:prSet/>
      <dgm:spPr/>
      <dgm:t>
        <a:bodyPr/>
        <a:lstStyle/>
        <a:p>
          <a:endParaRPr lang="ru-RU"/>
        </a:p>
      </dgm:t>
    </dgm:pt>
    <dgm:pt modelId="{2A5D6255-D2D7-45C3-B5B8-A100548B72FD}" type="pres">
      <dgm:prSet presAssocID="{FF80B4AB-0D62-4259-A108-F61204C4BEE1}" presName="composite" presStyleCnt="0">
        <dgm:presLayoutVars>
          <dgm:chMax val="1"/>
          <dgm:dir/>
          <dgm:resizeHandles val="exact"/>
        </dgm:presLayoutVars>
      </dgm:prSet>
      <dgm:spPr/>
      <dgm:t>
        <a:bodyPr/>
        <a:lstStyle/>
        <a:p>
          <a:endParaRPr lang="ru-RU"/>
        </a:p>
      </dgm:t>
    </dgm:pt>
    <dgm:pt modelId="{0E260595-072E-4829-B68A-1F6F7384D9F7}" type="pres">
      <dgm:prSet presAssocID="{FF80B4AB-0D62-4259-A108-F61204C4BEE1}" presName="radial" presStyleCnt="0">
        <dgm:presLayoutVars>
          <dgm:animLvl val="ctr"/>
        </dgm:presLayoutVars>
      </dgm:prSet>
      <dgm:spPr/>
    </dgm:pt>
    <dgm:pt modelId="{26640057-0631-444F-AF6F-12E572CC6D8F}" type="pres">
      <dgm:prSet presAssocID="{5EF0AB3C-8502-48A1-8197-FB94C63A857F}" presName="centerShape" presStyleLbl="vennNode1" presStyleIdx="0" presStyleCnt="5"/>
      <dgm:spPr/>
      <dgm:t>
        <a:bodyPr/>
        <a:lstStyle/>
        <a:p>
          <a:endParaRPr lang="ru-RU"/>
        </a:p>
      </dgm:t>
    </dgm:pt>
    <dgm:pt modelId="{20436117-DD2A-4284-9C00-BDF0C5B9070D}" type="pres">
      <dgm:prSet presAssocID="{E3BE69E4-3F68-4508-BD0B-9C8BE479E76F}" presName="node" presStyleLbl="vennNode1" presStyleIdx="1" presStyleCnt="5">
        <dgm:presLayoutVars>
          <dgm:bulletEnabled val="1"/>
        </dgm:presLayoutVars>
      </dgm:prSet>
      <dgm:spPr/>
      <dgm:t>
        <a:bodyPr/>
        <a:lstStyle/>
        <a:p>
          <a:endParaRPr lang="ru-RU"/>
        </a:p>
      </dgm:t>
    </dgm:pt>
    <dgm:pt modelId="{4F7BA26F-2132-4737-94C2-5BE78E4C195A}" type="pres">
      <dgm:prSet presAssocID="{B90B1F3C-B464-4881-A08D-3F8E413F0BDC}" presName="node" presStyleLbl="vennNode1" presStyleIdx="2" presStyleCnt="5">
        <dgm:presLayoutVars>
          <dgm:bulletEnabled val="1"/>
        </dgm:presLayoutVars>
      </dgm:prSet>
      <dgm:spPr/>
      <dgm:t>
        <a:bodyPr/>
        <a:lstStyle/>
        <a:p>
          <a:endParaRPr lang="ru-RU"/>
        </a:p>
      </dgm:t>
    </dgm:pt>
    <dgm:pt modelId="{EC96A547-A588-4042-9312-BD1C9C2E1969}" type="pres">
      <dgm:prSet presAssocID="{AB944F46-8287-4A55-8A90-A0012DA2E754}" presName="node" presStyleLbl="vennNode1" presStyleIdx="3" presStyleCnt="5">
        <dgm:presLayoutVars>
          <dgm:bulletEnabled val="1"/>
        </dgm:presLayoutVars>
      </dgm:prSet>
      <dgm:spPr/>
      <dgm:t>
        <a:bodyPr/>
        <a:lstStyle/>
        <a:p>
          <a:endParaRPr lang="ru-RU"/>
        </a:p>
      </dgm:t>
    </dgm:pt>
    <dgm:pt modelId="{86C6B8E3-8A31-494B-A522-DE19946E3F22}" type="pres">
      <dgm:prSet presAssocID="{3ED6A62C-4789-46B8-80FC-4D050FB0E649}" presName="node" presStyleLbl="vennNode1" presStyleIdx="4" presStyleCnt="5">
        <dgm:presLayoutVars>
          <dgm:bulletEnabled val="1"/>
        </dgm:presLayoutVars>
      </dgm:prSet>
      <dgm:spPr/>
      <dgm:t>
        <a:bodyPr/>
        <a:lstStyle/>
        <a:p>
          <a:endParaRPr lang="ru-RU"/>
        </a:p>
      </dgm:t>
    </dgm:pt>
  </dgm:ptLst>
  <dgm:cxnLst>
    <dgm:cxn modelId="{9B017B6C-EE15-4E42-AE93-6DF8B1B72E19}" srcId="{5EF0AB3C-8502-48A1-8197-FB94C63A857F}" destId="{3ED6A62C-4789-46B8-80FC-4D050FB0E649}" srcOrd="3" destOrd="0" parTransId="{C9404D0A-C764-407C-BAEC-21F65884A5AD}" sibTransId="{586274F1-6CA7-4031-98C6-A298CEA21363}"/>
    <dgm:cxn modelId="{4E8E8A73-CC57-4627-8827-8D65B156DC28}" type="presOf" srcId="{FF80B4AB-0D62-4259-A108-F61204C4BEE1}" destId="{2A5D6255-D2D7-45C3-B5B8-A100548B72FD}" srcOrd="0" destOrd="0" presId="urn:microsoft.com/office/officeart/2005/8/layout/radial3"/>
    <dgm:cxn modelId="{58D552E1-356A-44F5-987E-AB678ABB9F8E}" srcId="{5EF0AB3C-8502-48A1-8197-FB94C63A857F}" destId="{E3BE69E4-3F68-4508-BD0B-9C8BE479E76F}" srcOrd="0" destOrd="0" parTransId="{6526E981-0201-49B2-A601-8074146AC807}" sibTransId="{FD2340C6-301E-4A1B-B8A3-C51BFD8D359F}"/>
    <dgm:cxn modelId="{0F1A852E-CAED-446D-A8DA-94F89A4F2574}" srcId="{5EF0AB3C-8502-48A1-8197-FB94C63A857F}" destId="{AB944F46-8287-4A55-8A90-A0012DA2E754}" srcOrd="2" destOrd="0" parTransId="{DA0C6C0E-98A0-4342-9CA1-18965D2BED78}" sibTransId="{3701F2BA-93FA-4659-9F6C-1ED21CC55872}"/>
    <dgm:cxn modelId="{B3C3BAF1-06DA-4111-92AF-EB104900CFCB}" srcId="{5EF0AB3C-8502-48A1-8197-FB94C63A857F}" destId="{B90B1F3C-B464-4881-A08D-3F8E413F0BDC}" srcOrd="1" destOrd="0" parTransId="{8B3C6F1A-CF8D-4DB0-9D05-BE452C41F879}" sibTransId="{31F986D1-DFAD-4BBD-AE39-3BE34D3D6631}"/>
    <dgm:cxn modelId="{1A122318-B54B-4144-9876-ECA0EF7952F4}" type="presOf" srcId="{AB944F46-8287-4A55-8A90-A0012DA2E754}" destId="{EC96A547-A588-4042-9312-BD1C9C2E1969}" srcOrd="0" destOrd="0" presId="urn:microsoft.com/office/officeart/2005/8/layout/radial3"/>
    <dgm:cxn modelId="{1372E1FC-9711-46E2-9685-33E146D6958D}" type="presOf" srcId="{3ED6A62C-4789-46B8-80FC-4D050FB0E649}" destId="{86C6B8E3-8A31-494B-A522-DE19946E3F22}" srcOrd="0" destOrd="0" presId="urn:microsoft.com/office/officeart/2005/8/layout/radial3"/>
    <dgm:cxn modelId="{3DD336E9-682D-4999-B64A-6144470E746B}" type="presOf" srcId="{5EF0AB3C-8502-48A1-8197-FB94C63A857F}" destId="{26640057-0631-444F-AF6F-12E572CC6D8F}" srcOrd="0" destOrd="0" presId="urn:microsoft.com/office/officeart/2005/8/layout/radial3"/>
    <dgm:cxn modelId="{7350261E-9768-43B7-9DDA-8C16382C5446}" type="presOf" srcId="{E3BE69E4-3F68-4508-BD0B-9C8BE479E76F}" destId="{20436117-DD2A-4284-9C00-BDF0C5B9070D}" srcOrd="0" destOrd="0" presId="urn:microsoft.com/office/officeart/2005/8/layout/radial3"/>
    <dgm:cxn modelId="{E03BB686-0949-412F-B038-7318D13BF80B}" srcId="{FF80B4AB-0D62-4259-A108-F61204C4BEE1}" destId="{5EF0AB3C-8502-48A1-8197-FB94C63A857F}" srcOrd="0" destOrd="0" parTransId="{754AD20D-5F55-4DA2-B885-DD5B6A3E2419}" sibTransId="{B8D09DE9-4651-4EFA-99EB-08435DDF8095}"/>
    <dgm:cxn modelId="{8068CB38-09C4-4455-95CB-FD9465B5A83D}" type="presOf" srcId="{B90B1F3C-B464-4881-A08D-3F8E413F0BDC}" destId="{4F7BA26F-2132-4737-94C2-5BE78E4C195A}" srcOrd="0" destOrd="0" presId="urn:microsoft.com/office/officeart/2005/8/layout/radial3"/>
    <dgm:cxn modelId="{52D928AA-57FA-425B-98FF-1EFF84BB6729}" type="presParOf" srcId="{2A5D6255-D2D7-45C3-B5B8-A100548B72FD}" destId="{0E260595-072E-4829-B68A-1F6F7384D9F7}" srcOrd="0" destOrd="0" presId="urn:microsoft.com/office/officeart/2005/8/layout/radial3"/>
    <dgm:cxn modelId="{F756BDE5-4B05-441C-8F93-7CA1B0256C3C}" type="presParOf" srcId="{0E260595-072E-4829-B68A-1F6F7384D9F7}" destId="{26640057-0631-444F-AF6F-12E572CC6D8F}" srcOrd="0" destOrd="0" presId="urn:microsoft.com/office/officeart/2005/8/layout/radial3"/>
    <dgm:cxn modelId="{9EA04B56-62A5-44C9-909D-C3846EE277A0}" type="presParOf" srcId="{0E260595-072E-4829-B68A-1F6F7384D9F7}" destId="{20436117-DD2A-4284-9C00-BDF0C5B9070D}" srcOrd="1" destOrd="0" presId="urn:microsoft.com/office/officeart/2005/8/layout/radial3"/>
    <dgm:cxn modelId="{581859F0-61EF-4492-9FAE-DF6127ABB10E}" type="presParOf" srcId="{0E260595-072E-4829-B68A-1F6F7384D9F7}" destId="{4F7BA26F-2132-4737-94C2-5BE78E4C195A}" srcOrd="2" destOrd="0" presId="urn:microsoft.com/office/officeart/2005/8/layout/radial3"/>
    <dgm:cxn modelId="{2A23EFB9-AFA4-4246-811B-22B54DC672BA}" type="presParOf" srcId="{0E260595-072E-4829-B68A-1F6F7384D9F7}" destId="{EC96A547-A588-4042-9312-BD1C9C2E1969}" srcOrd="3" destOrd="0" presId="urn:microsoft.com/office/officeart/2005/8/layout/radial3"/>
    <dgm:cxn modelId="{1D9E0CF5-4A99-493C-990B-93A429D89A72}" type="presParOf" srcId="{0E260595-072E-4829-B68A-1F6F7384D9F7}" destId="{86C6B8E3-8A31-494B-A522-DE19946E3F22}" srcOrd="4" destOrd="0" presId="urn:microsoft.com/office/officeart/2005/8/layout/radial3"/>
  </dgm:cxnLst>
  <dgm:bg/>
  <dgm:whole/>
</dgm:dataModel>
</file>

<file path=ppt/diagrams/layout1.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995823C1-0906-437C-A2A3-BCFE6CE60C49}" type="datetimeFigureOut">
              <a:rPr lang="ru-RU" smtClean="0"/>
              <a:pPr/>
              <a:t>01.03.2021</a:t>
            </a:fld>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F9379DE6-F03A-4383-A0FD-346FEBA68964}" type="slidenum">
              <a:rPr lang="ru-RU" smtClean="0"/>
              <a:pPr/>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95823C1-0906-437C-A2A3-BCFE6CE60C49}" type="datetimeFigureOut">
              <a:rPr lang="ru-RU" smtClean="0"/>
              <a:pPr/>
              <a:t>01.03.2021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F9379DE6-F03A-4383-A0FD-346FEBA68964}"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995823C1-0906-437C-A2A3-BCFE6CE60C49}" type="datetimeFigureOut">
              <a:rPr lang="ru-RU" smtClean="0"/>
              <a:pPr/>
              <a:t>01.03.2021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F9379DE6-F03A-4383-A0FD-346FEBA68964}" type="slidenum">
              <a:rPr lang="ru-RU" smtClean="0"/>
              <a:pPr/>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995823C1-0906-437C-A2A3-BCFE6CE60C49}" type="datetimeFigureOut">
              <a:rPr lang="ru-RU" smtClean="0"/>
              <a:pPr/>
              <a:t>01.03.2021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F9379DE6-F03A-4383-A0FD-346FEBA68964}"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995823C1-0906-437C-A2A3-BCFE6CE60C49}" type="datetimeFigureOut">
              <a:rPr lang="ru-RU" smtClean="0"/>
              <a:pPr/>
              <a:t>01.03.2021</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F9379DE6-F03A-4383-A0FD-346FEBA68964}"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995823C1-0906-437C-A2A3-BCFE6CE60C49}" type="datetimeFigureOut">
              <a:rPr lang="ru-RU" smtClean="0"/>
              <a:pPr/>
              <a:t>01.03.2021</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F9379DE6-F03A-4383-A0FD-346FEBA68964}"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995823C1-0906-437C-A2A3-BCFE6CE60C49}" type="datetimeFigureOut">
              <a:rPr lang="ru-RU" smtClean="0"/>
              <a:pPr/>
              <a:t>01.03.2021</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F9379DE6-F03A-4383-A0FD-346FEBA68964}" type="slidenum">
              <a:rPr lang="ru-RU" smtClean="0"/>
              <a:pPr/>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995823C1-0906-437C-A2A3-BCFE6CE60C49}" type="datetimeFigureOut">
              <a:rPr lang="ru-RU" smtClean="0"/>
              <a:pPr/>
              <a:t>01.03.2021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F9379DE6-F03A-4383-A0FD-346FEBA68964}"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995823C1-0906-437C-A2A3-BCFE6CE60C49}" type="datetimeFigureOut">
              <a:rPr lang="ru-RU" smtClean="0"/>
              <a:pPr/>
              <a:t>01.03.2021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F9379DE6-F03A-4383-A0FD-346FEBA68964}" type="slidenum">
              <a:rPr lang="ru-RU" smtClean="0"/>
              <a:pPr/>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95823C1-0906-437C-A2A3-BCFE6CE60C49}" type="datetimeFigureOut">
              <a:rPr lang="ru-RU" smtClean="0"/>
              <a:pPr/>
              <a:t>01.03.2021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F9379DE6-F03A-4383-A0FD-346FEBA68964}"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95823C1-0906-437C-A2A3-BCFE6CE60C49}" type="datetimeFigureOut">
              <a:rPr lang="ru-RU" smtClean="0"/>
              <a:pPr/>
              <a:t>01.03.2021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F9379DE6-F03A-4383-A0FD-346FEBA68964}"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995823C1-0906-437C-A2A3-BCFE6CE60C49}" type="datetimeFigureOut">
              <a:rPr lang="ru-RU" smtClean="0"/>
              <a:pPr/>
              <a:t>01.03.2021</a:t>
            </a:fld>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F9379DE6-F03A-4383-A0FD-346FEBA68964}" type="slidenum">
              <a:rPr lang="ru-RU" smtClean="0"/>
              <a:pPr/>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432560" y="359898"/>
            <a:ext cx="7406640" cy="4497862"/>
          </a:xfrm>
        </p:spPr>
        <p:txBody>
          <a:bodyPr>
            <a:normAutofit/>
          </a:bodyPr>
          <a:lstStyle/>
          <a:p>
            <a:pPr algn="ctr"/>
            <a:r>
              <a:rPr lang="uz-Cyrl-UZ" b="1" u="sng" dirty="0" smtClean="0">
                <a:latin typeface="Times New Roman" pitchFamily="18" charset="0"/>
                <a:cs typeface="Times New Roman" pitchFamily="18" charset="0"/>
              </a:rPr>
              <a:t>3-MAVZU:</a:t>
            </a:r>
            <a:r>
              <a:rPr lang="uz-Cyrl-UZ" b="1" dirty="0" smtClean="0">
                <a:latin typeface="Times New Roman" pitchFamily="18" charset="0"/>
                <a:cs typeface="Times New Roman" pitchFamily="18" charset="0"/>
              </a:rPr>
              <a:t> OZIQ-OVQAT MAHSULOTLARINI SIFATINI NAZORAT QILISH</a:t>
            </a:r>
            <a:r>
              <a:rPr lang="ru-RU" dirty="0" smtClean="0"/>
              <a:t/>
            </a:r>
            <a:br>
              <a:rPr lang="ru-RU" dirty="0" smtClean="0"/>
            </a:br>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14414" y="428604"/>
            <a:ext cx="7719274" cy="989034"/>
          </a:xfrm>
        </p:spPr>
        <p:txBody>
          <a:bodyPr>
            <a:noAutofit/>
          </a:bodyPr>
          <a:lstStyle/>
          <a:p>
            <a:pPr algn="ctr"/>
            <a:r>
              <a:rPr lang="uz-Cyrl-UZ" sz="4000" dirty="0" smtClean="0">
                <a:latin typeface="Times New Roman" pitchFamily="18" charset="0"/>
                <a:cs typeface="Times New Roman" pitchFamily="18" charset="0"/>
              </a:rPr>
              <a:t>Reja:</a:t>
            </a:r>
            <a:r>
              <a:rPr lang="ru-RU" sz="4000" dirty="0" smtClean="0">
                <a:latin typeface="Times New Roman" pitchFamily="18" charset="0"/>
                <a:cs typeface="Times New Roman" pitchFamily="18" charset="0"/>
              </a:rPr>
              <a:t/>
            </a:r>
            <a:br>
              <a:rPr lang="ru-RU" sz="4000" dirty="0" smtClean="0">
                <a:latin typeface="Times New Roman" pitchFamily="18" charset="0"/>
                <a:cs typeface="Times New Roman" pitchFamily="18" charset="0"/>
              </a:rPr>
            </a:br>
            <a:endParaRPr lang="ru-RU" sz="4000" dirty="0">
              <a:latin typeface="Times New Roman" pitchFamily="18" charset="0"/>
              <a:cs typeface="Times New Roman" pitchFamily="18" charset="0"/>
            </a:endParaRPr>
          </a:p>
        </p:txBody>
      </p:sp>
      <p:sp>
        <p:nvSpPr>
          <p:cNvPr id="3" name="Содержимое 2"/>
          <p:cNvSpPr>
            <a:spLocks noGrp="1"/>
          </p:cNvSpPr>
          <p:nvPr>
            <p:ph idx="1"/>
          </p:nvPr>
        </p:nvSpPr>
        <p:spPr>
          <a:xfrm>
            <a:off x="1000100" y="1447800"/>
            <a:ext cx="8143900" cy="5124472"/>
          </a:xfrm>
        </p:spPr>
        <p:txBody>
          <a:bodyPr/>
          <a:lstStyle/>
          <a:p>
            <a:r>
              <a:rPr lang="uz-Cyrl-UZ" sz="3600" dirty="0" smtClean="0">
                <a:latin typeface="Times New Roman" pitchFamily="18" charset="0"/>
                <a:cs typeface="Times New Roman" pitchFamily="18" charset="0"/>
              </a:rPr>
              <a:t>1. Mahsulotlarning organoleptik sifat ko‘rsatkichlari.</a:t>
            </a:r>
            <a:endParaRPr lang="ru-RU" sz="3600" dirty="0" smtClean="0">
              <a:latin typeface="Times New Roman" pitchFamily="18" charset="0"/>
              <a:cs typeface="Times New Roman" pitchFamily="18" charset="0"/>
            </a:endParaRPr>
          </a:p>
          <a:p>
            <a:r>
              <a:rPr lang="uz-Cyrl-UZ" sz="3600" dirty="0" smtClean="0">
                <a:latin typeface="Times New Roman" pitchFamily="18" charset="0"/>
                <a:cs typeface="Times New Roman" pitchFamily="18" charset="0"/>
              </a:rPr>
              <a:t>2. Mahsulot tarkibidagi kimyoviy xavflar.</a:t>
            </a:r>
            <a:endParaRPr lang="ru-RU" sz="3600" dirty="0" smtClean="0">
              <a:latin typeface="Times New Roman" pitchFamily="18" charset="0"/>
              <a:cs typeface="Times New Roman" pitchFamily="18" charset="0"/>
            </a:endParaRPr>
          </a:p>
          <a:p>
            <a:r>
              <a:rPr lang="uz-Cyrl-UZ" sz="3600" dirty="0" smtClean="0">
                <a:latin typeface="Times New Roman" pitchFamily="18" charset="0"/>
                <a:cs typeface="Times New Roman" pitchFamily="18" charset="0"/>
              </a:rPr>
              <a:t>3. Mahsulot tarkibidagi fizikaviy xavflar.</a:t>
            </a:r>
            <a:endParaRPr lang="ru-RU" sz="3600" dirty="0" smtClean="0">
              <a:latin typeface="Times New Roman" pitchFamily="18" charset="0"/>
              <a:cs typeface="Times New Roman" pitchFamily="18" charset="0"/>
            </a:endParaRPr>
          </a:p>
          <a:p>
            <a:r>
              <a:rPr lang="uz-Cyrl-UZ" sz="3600" dirty="0" smtClean="0">
                <a:latin typeface="Times New Roman" pitchFamily="18" charset="0"/>
                <a:cs typeface="Times New Roman" pitchFamily="18" charset="0"/>
              </a:rPr>
              <a:t>4. Mahsulot tarkibidagi mikrobiologik xavflar.</a:t>
            </a:r>
            <a:endParaRPr lang="ru-RU" sz="3600" dirty="0" smtClean="0">
              <a:latin typeface="Times New Roman" pitchFamily="18" charset="0"/>
              <a:cs typeface="Times New Roman" pitchFamily="18" charset="0"/>
            </a:endParaRPr>
          </a:p>
          <a:p>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928662" y="428604"/>
            <a:ext cx="8005026" cy="6072230"/>
          </a:xfrm>
        </p:spPr>
        <p:txBody>
          <a:bodyPr>
            <a:normAutofit fontScale="92500" lnSpcReduction="10000"/>
          </a:bodyPr>
          <a:lstStyle/>
          <a:p>
            <a:pPr algn="just">
              <a:buNone/>
            </a:pPr>
            <a:r>
              <a:rPr lang="uz-Cyrl-UZ" dirty="0" smtClean="0"/>
              <a:t>		</a:t>
            </a:r>
            <a:r>
              <a:rPr lang="uz-Cyrl-UZ" dirty="0" smtClean="0">
                <a:latin typeface="Times New Roman" pitchFamily="18" charset="0"/>
                <a:cs typeface="Times New Roman" pitchFamily="18" charset="0"/>
              </a:rPr>
              <a:t>Oziq - ovqat mahsulotlarining sifatini  tekshirishda  organoleptik  usul katta rol </a:t>
            </a:r>
            <a:r>
              <a:rPr lang="en-US" dirty="0" smtClean="0">
                <a:latin typeface="Times New Roman" pitchFamily="18" charset="0"/>
                <a:cs typeface="Times New Roman" pitchFamily="18" charset="0"/>
              </a:rPr>
              <a:t>o’</a:t>
            </a:r>
            <a:r>
              <a:rPr lang="uz-Cyrl-UZ" dirty="0" smtClean="0">
                <a:latin typeface="Times New Roman" pitchFamily="18" charset="0"/>
                <a:cs typeface="Times New Roman" pitchFamily="18" charset="0"/>
              </a:rPr>
              <a:t>ynaydi. Bu  usul  bilan  ularning  ta’mi, xidi, rangi, konsistensiyasi, tashqi  ko’rinishlari kishi  sezgi  organlari yordamida  baholanadi.  Organoleptik  usulning  qulaylik  tomonlari  shundan iboratki, u  ko’p xarajatlar,  kimyoviy reaktivlar,  asboblar  talab qilmaydi  hamda  mahsulotning  sifati  to’g’risida  tezda xulosa chiqarish  mumkin bo‘ladi. </a:t>
            </a:r>
            <a:r>
              <a:rPr lang="en-US" dirty="0" err="1" smtClean="0">
                <a:latin typeface="Times New Roman" pitchFamily="18" charset="0"/>
                <a:cs typeface="Times New Roman" pitchFamily="18" charset="0"/>
              </a:rPr>
              <a:t>Uning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kamchiligi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esa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usulning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sub’ektivligidadir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Sub’ektivlik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deganda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shuni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tushunish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kerakki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kishi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sezgi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organlari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xammada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xam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xil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darajada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rivojlangan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bo’lmaydi</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000100" y="642918"/>
            <a:ext cx="7933588" cy="5605482"/>
          </a:xfrm>
        </p:spPr>
        <p:txBody>
          <a:bodyPr>
            <a:normAutofit/>
          </a:bodyPr>
          <a:lstStyle/>
          <a:p>
            <a:pPr algn="just">
              <a:buNone/>
            </a:pPr>
            <a:r>
              <a:rPr lang="ru-RU"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Demak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mahsulot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sifatiga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turli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kishilar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xil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baxo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berishlari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mumkin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degan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fikrni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anglatadi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Bundan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tashkari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organoleptik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usul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tovarlarning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sifati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tekshirilganda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ularning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sifat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ko‘rsatkichlarini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raqamlar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ifodalab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bo’lmaydi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yoki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mahsulotlarning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sifati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to’g’risida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butunlay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atroflicha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ma’lumot</a:t>
            </a:r>
            <a:r>
              <a:rPr lang="en-US" dirty="0" smtClean="0">
                <a:latin typeface="Times New Roman" pitchFamily="18" charset="0"/>
                <a:cs typeface="Times New Roman" pitchFamily="18" charset="0"/>
              </a:rPr>
              <a:t>  ham  </a:t>
            </a:r>
            <a:r>
              <a:rPr lang="en-US" dirty="0" err="1" smtClean="0">
                <a:latin typeface="Times New Roman" pitchFamily="18" charset="0"/>
                <a:cs typeface="Times New Roman" pitchFamily="18" charset="0"/>
              </a:rPr>
              <a:t>olish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qiyin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Masalan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usul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mahsulotning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biologik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qiymatini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yoki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bezararligini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aytish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juda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qiyindir</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buNone/>
            </a:pPr>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928662" y="357166"/>
            <a:ext cx="8005026" cy="5891234"/>
          </a:xfrm>
        </p:spPr>
        <p:txBody>
          <a:bodyPr>
            <a:normAutofit fontScale="92500" lnSpcReduction="20000"/>
          </a:bodyPr>
          <a:lstStyle/>
          <a:p>
            <a:pPr algn="just">
              <a:buNone/>
            </a:pPr>
            <a:r>
              <a:rPr lang="uz-Cyrl-UZ" dirty="0" smtClean="0">
                <a:latin typeface="Times New Roman" pitchFamily="18" charset="0"/>
                <a:cs typeface="Times New Roman" pitchFamily="18" charset="0"/>
              </a:rPr>
              <a:t>		Oziq-ovqat mahsulotlariga  org</a:t>
            </a:r>
            <a:r>
              <a:rPr lang="en-US" dirty="0" smtClean="0">
                <a:latin typeface="Times New Roman" pitchFamily="18" charset="0"/>
                <a:cs typeface="Times New Roman" pitchFamily="18" charset="0"/>
              </a:rPr>
              <a:t>a</a:t>
            </a:r>
            <a:r>
              <a:rPr lang="uz-Cyrl-UZ" dirty="0" smtClean="0">
                <a:latin typeface="Times New Roman" pitchFamily="18" charset="0"/>
                <a:cs typeface="Times New Roman" pitchFamily="18" charset="0"/>
              </a:rPr>
              <a:t>n</a:t>
            </a:r>
            <a:r>
              <a:rPr lang="en-US" dirty="0" smtClean="0">
                <a:latin typeface="Times New Roman" pitchFamily="18" charset="0"/>
                <a:cs typeface="Times New Roman" pitchFamily="18" charset="0"/>
              </a:rPr>
              <a:t>o</a:t>
            </a:r>
            <a:r>
              <a:rPr lang="uz-Cyrl-UZ" dirty="0" smtClean="0">
                <a:latin typeface="Times New Roman" pitchFamily="18" charset="0"/>
                <a:cs typeface="Times New Roman" pitchFamily="18" charset="0"/>
              </a:rPr>
              <a:t>leptik  baxo  berishda  ta’m bilish  xususiyatlari  ularning  sifatini  belgilaydigan  asosiy  ko‘rsatkichlardan  biridir. Kishi organizmda  ta’mni sezadigan  asosiy  a’zo  bu-  tildir.</a:t>
            </a:r>
          </a:p>
          <a:p>
            <a:pPr algn="just">
              <a:buNone/>
            </a:pPr>
            <a:r>
              <a:rPr lang="uz-Cyrl-UZ" dirty="0" smtClean="0">
                <a:latin typeface="Times New Roman" pitchFamily="18" charset="0"/>
                <a:cs typeface="Times New Roman" pitchFamily="18" charset="0"/>
              </a:rPr>
              <a:t>   Oziq-ovqat mahsulotlari  iste’mol qilinganda  sezgi  a’zolarining  qanday  ta’sirlanishini  birinchi  bo’lib  akademik  I.P.Pavlov  tushuntirib bergan edi.  Tilning  shillik  pardasi  va ogiz  bushligida  ta’m  sezgisini  kuzgatuvchi  moddalar  eritmasi ta’sir  qiladi.  Tilda  joylashgan  til  burtmalarining  umumiy  soni  9000 dan  ortik  deb  taxmin  qilinadi, shulardan  ko’pchiligi tilning  uchida, qolganlari tilning  yon  satxida va  orqa  qismida joylashgandir. </a:t>
            </a:r>
            <a:endParaRPr lang="ru-RU" dirty="0" smtClean="0">
              <a:latin typeface="Times New Roman" pitchFamily="18" charset="0"/>
              <a:cs typeface="Times New Roman" pitchFamily="18" charset="0"/>
            </a:endParaRPr>
          </a:p>
          <a:p>
            <a:pPr>
              <a:buNone/>
            </a:pPr>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928662" y="285728"/>
            <a:ext cx="8005026" cy="6572272"/>
          </a:xfrm>
        </p:spPr>
        <p:txBody>
          <a:bodyPr>
            <a:normAutofit/>
          </a:bodyPr>
          <a:lstStyle/>
          <a:p>
            <a:pPr>
              <a:buNone/>
            </a:pPr>
            <a:r>
              <a:rPr lang="uz-Cyrl-UZ" dirty="0" smtClean="0"/>
              <a:t>		</a:t>
            </a:r>
            <a:endParaRPr lang="uz-Cyrl-UZ" dirty="0" smtClean="0">
              <a:latin typeface="Times New Roman" pitchFamily="18" charset="0"/>
              <a:cs typeface="Times New Roman" pitchFamily="18" charset="0"/>
            </a:endParaRPr>
          </a:p>
          <a:p>
            <a:pPr>
              <a:buNone/>
            </a:pPr>
            <a:endParaRPr lang="uz-Cyrl-UZ" dirty="0" smtClean="0">
              <a:latin typeface="Times New Roman" pitchFamily="18" charset="0"/>
              <a:cs typeface="Times New Roman" pitchFamily="18" charset="0"/>
            </a:endParaRPr>
          </a:p>
          <a:p>
            <a:pPr>
              <a:buNone/>
            </a:pPr>
            <a:endParaRPr lang="uz-Cyrl-UZ" dirty="0" smtClean="0">
              <a:latin typeface="Times New Roman" pitchFamily="18" charset="0"/>
              <a:cs typeface="Times New Roman" pitchFamily="18" charset="0"/>
            </a:endParaRPr>
          </a:p>
          <a:p>
            <a:pPr>
              <a:buNone/>
            </a:pPr>
            <a:endParaRPr lang="uz-Cyrl-UZ" dirty="0" smtClean="0">
              <a:latin typeface="Times New Roman" pitchFamily="18" charset="0"/>
              <a:cs typeface="Times New Roman" pitchFamily="18" charset="0"/>
            </a:endParaRPr>
          </a:p>
          <a:p>
            <a:pPr>
              <a:buNone/>
            </a:pPr>
            <a:endParaRPr lang="uz-Cyrl-UZ" dirty="0" smtClean="0">
              <a:latin typeface="Times New Roman" pitchFamily="18" charset="0"/>
              <a:cs typeface="Times New Roman" pitchFamily="18" charset="0"/>
            </a:endParaRPr>
          </a:p>
          <a:p>
            <a:pPr>
              <a:buNone/>
            </a:pPr>
            <a:endParaRPr lang="uz-Cyrl-UZ" dirty="0" smtClean="0">
              <a:latin typeface="Times New Roman" pitchFamily="18" charset="0"/>
              <a:cs typeface="Times New Roman" pitchFamily="18" charset="0"/>
            </a:endParaRPr>
          </a:p>
          <a:p>
            <a:pPr>
              <a:buNone/>
            </a:pPr>
            <a:endParaRPr lang="uz-Cyrl-UZ" dirty="0" smtClean="0">
              <a:latin typeface="Times New Roman" pitchFamily="18" charset="0"/>
              <a:cs typeface="Times New Roman" pitchFamily="18" charset="0"/>
            </a:endParaRPr>
          </a:p>
          <a:p>
            <a:pPr>
              <a:buNone/>
            </a:pPr>
            <a:endParaRPr lang="uz-Cyrl-UZ" dirty="0" smtClean="0">
              <a:latin typeface="Times New Roman" pitchFamily="18" charset="0"/>
              <a:cs typeface="Times New Roman" pitchFamily="18" charset="0"/>
            </a:endParaRPr>
          </a:p>
          <a:p>
            <a:pPr>
              <a:buNone/>
            </a:pPr>
            <a:endParaRPr lang="uz-Cyrl-UZ" dirty="0" smtClean="0">
              <a:latin typeface="Times New Roman" pitchFamily="18" charset="0"/>
              <a:cs typeface="Times New Roman" pitchFamily="18" charset="0"/>
            </a:endParaRPr>
          </a:p>
          <a:p>
            <a:pPr>
              <a:buNone/>
            </a:pPr>
            <a:r>
              <a:rPr lang="uz-Cyrl-UZ" dirty="0" smtClean="0">
                <a:latin typeface="Times New Roman" pitchFamily="18" charset="0"/>
                <a:cs typeface="Times New Roman" pitchFamily="18" charset="0"/>
              </a:rPr>
              <a:t>	</a:t>
            </a:r>
            <a:endParaRPr lang="ru-RU" dirty="0"/>
          </a:p>
        </p:txBody>
      </p:sp>
      <p:graphicFrame>
        <p:nvGraphicFramePr>
          <p:cNvPr id="4" name="Схема 3"/>
          <p:cNvGraphicFramePr/>
          <p:nvPr/>
        </p:nvGraphicFramePr>
        <p:xfrm>
          <a:off x="285720" y="285728"/>
          <a:ext cx="8501122" cy="65722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928662" y="428604"/>
            <a:ext cx="8005026" cy="6072230"/>
          </a:xfrm>
        </p:spPr>
        <p:txBody>
          <a:bodyPr>
            <a:normAutofit fontScale="92500" lnSpcReduction="20000"/>
          </a:bodyPr>
          <a:lstStyle/>
          <a:p>
            <a:pPr>
              <a:buNone/>
            </a:pPr>
            <a:r>
              <a:rPr lang="uz-Cyrl-UZ" dirty="0" smtClean="0">
                <a:latin typeface="Times New Roman" pitchFamily="18" charset="0"/>
                <a:cs typeface="Times New Roman" pitchFamily="18" charset="0"/>
              </a:rPr>
              <a:t>		Boshqa ta’m  va ta’m  sezgilari bu asosiy  ta’m  sezgilarining  qo’shilishidan  hosil bo‘ladi: achchiq – sho’r, shirin-nordon, nordon-shirin, shirin-achchiq  va  boshqalar. Oziq-ovqat  mahsulotlarining  ta’mi, mazasi  shu  mahsulotning  tabiatiga, kimyoviy  tarkibiga, mahsulot  tatib ko’rilayotgan paytdagi haroratga bog’liqdir.</a:t>
            </a:r>
          </a:p>
          <a:p>
            <a:pPr>
              <a:buNone/>
            </a:pPr>
            <a:r>
              <a:rPr lang="uz-Cyrl-UZ" dirty="0" smtClean="0">
                <a:latin typeface="Times New Roman" pitchFamily="18" charset="0"/>
                <a:cs typeface="Times New Roman" pitchFamily="18" charset="0"/>
              </a:rPr>
              <a:t>  	Mahsulotlarga shirin ta’m beradigan  moddalar  asosan  shakar</a:t>
            </a:r>
            <a:r>
              <a:rPr lang="en-US" dirty="0" smtClean="0">
                <a:latin typeface="Times New Roman" pitchFamily="18" charset="0"/>
                <a:cs typeface="Times New Roman" pitchFamily="18" charset="0"/>
              </a:rPr>
              <a:t>q</a:t>
            </a:r>
            <a:r>
              <a:rPr lang="uz-Cyrl-UZ" dirty="0" smtClean="0">
                <a:latin typeface="Times New Roman" pitchFamily="18" charset="0"/>
                <a:cs typeface="Times New Roman" pitchFamily="18" charset="0"/>
              </a:rPr>
              <a:t>and, k</a:t>
            </a:r>
            <a:r>
              <a:rPr lang="en-US" dirty="0" smtClean="0">
                <a:latin typeface="Times New Roman" pitchFamily="18" charset="0"/>
                <a:cs typeface="Times New Roman" pitchFamily="18" charset="0"/>
              </a:rPr>
              <a:t>o’</a:t>
            </a:r>
            <a:r>
              <a:rPr lang="uz-Cyrl-UZ" dirty="0" smtClean="0">
                <a:latin typeface="Times New Roman" pitchFamily="18" charset="0"/>
                <a:cs typeface="Times New Roman" pitchFamily="18" charset="0"/>
              </a:rPr>
              <a:t>p atomli spirt (glitserin) va  boshqalardir. Ko’pchilik  alkoloidlar (kofein, teobramin, xinin) va  glyukozodlar  (amigdamin, solanin) achchik ta’mga  ega bo‘ladi. </a:t>
            </a:r>
            <a:r>
              <a:rPr lang="en-US" dirty="0" err="1" smtClean="0">
                <a:latin typeface="Times New Roman" pitchFamily="18" charset="0"/>
                <a:cs typeface="Times New Roman" pitchFamily="18" charset="0"/>
              </a:rPr>
              <a:t>Nordon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ta’mni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esa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organik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olma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uzum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limon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sut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mineral (</a:t>
            </a:r>
            <a:r>
              <a:rPr lang="en-US" dirty="0" err="1" smtClean="0">
                <a:latin typeface="Times New Roman" pitchFamily="18" charset="0"/>
                <a:cs typeface="Times New Roman" pitchFamily="18" charset="0"/>
              </a:rPr>
              <a:t>sulfat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xlorid</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kislotalar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beradi</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buNone/>
            </a:pPr>
            <a:endParaRPr lang="ru-RU" dirty="0" smtClean="0">
              <a:latin typeface="Times New Roman" pitchFamily="18" charset="0"/>
              <a:cs typeface="Times New Roman" pitchFamily="18" charset="0"/>
            </a:endParaRPr>
          </a:p>
          <a:p>
            <a:pPr>
              <a:buNone/>
            </a:pPr>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714348" y="571480"/>
            <a:ext cx="8219340" cy="5929354"/>
          </a:xfrm>
        </p:spPr>
        <p:txBody>
          <a:bodyPr>
            <a:normAutofit fontScale="92500" lnSpcReduction="10000"/>
          </a:bodyPr>
          <a:lstStyle/>
          <a:p>
            <a:pPr algn="just">
              <a:buNone/>
            </a:pPr>
            <a:r>
              <a:rPr lang="uz-Cyrl-UZ" dirty="0" smtClean="0">
                <a:latin typeface="Times New Roman" pitchFamily="18" charset="0"/>
                <a:cs typeface="Times New Roman" pitchFamily="18" charset="0"/>
              </a:rPr>
              <a:t>		Kishining  oziq-ovqat  mahsulotlarining  ta’mini  sezish  intensivligiga  bir </a:t>
            </a:r>
            <a:r>
              <a:rPr lang="en-US" dirty="0" smtClean="0">
                <a:latin typeface="Times New Roman" pitchFamily="18" charset="0"/>
                <a:cs typeface="Times New Roman" pitchFamily="18" charset="0"/>
              </a:rPr>
              <a:t>q</a:t>
            </a:r>
            <a:r>
              <a:rPr lang="uz-Cyrl-UZ" dirty="0" smtClean="0">
                <a:latin typeface="Times New Roman" pitchFamily="18" charset="0"/>
                <a:cs typeface="Times New Roman" pitchFamily="18" charset="0"/>
              </a:rPr>
              <a:t>ancha omillar  ta’sir qiladi: tekshirilayotgan mahsulot  </a:t>
            </a:r>
            <a:r>
              <a:rPr lang="en-US" dirty="0" smtClean="0">
                <a:latin typeface="Times New Roman" pitchFamily="18" charset="0"/>
                <a:cs typeface="Times New Roman" pitchFamily="18" charset="0"/>
              </a:rPr>
              <a:t>h</a:t>
            </a:r>
            <a:r>
              <a:rPr lang="uz-Cyrl-UZ" dirty="0" smtClean="0">
                <a:latin typeface="Times New Roman" pitchFamily="18" charset="0"/>
                <a:cs typeface="Times New Roman" pitchFamily="18" charset="0"/>
              </a:rPr>
              <a:t>arorati, shu  mahsulotdagi ta’m  beruvchi  moddalar  konsentratsiyasi (miqdori) fizik holati,  og</a:t>
            </a:r>
            <a:r>
              <a:rPr lang="en-US"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izdagi sulak  miqdori, degustatsiya  </a:t>
            </a:r>
            <a:r>
              <a:rPr lang="en-US" dirty="0" smtClean="0">
                <a:latin typeface="Times New Roman" pitchFamily="18" charset="0"/>
                <a:cs typeface="Times New Roman" pitchFamily="18" charset="0"/>
              </a:rPr>
              <a:t>q</a:t>
            </a:r>
            <a:r>
              <a:rPr lang="uz-Cyrl-UZ" dirty="0" smtClean="0">
                <a:latin typeface="Times New Roman" pitchFamily="18" charset="0"/>
                <a:cs typeface="Times New Roman" pitchFamily="18" charset="0"/>
              </a:rPr>
              <a:t>ilish  sharoiti, ovqatning  </a:t>
            </a:r>
            <a:r>
              <a:rPr lang="en-US" dirty="0" smtClean="0">
                <a:latin typeface="Times New Roman" pitchFamily="18" charset="0"/>
                <a:cs typeface="Times New Roman" pitchFamily="18" charset="0"/>
              </a:rPr>
              <a:t>q</a:t>
            </a:r>
            <a:r>
              <a:rPr lang="uz-Cyrl-UZ" dirty="0" smtClean="0">
                <a:latin typeface="Times New Roman" pitchFamily="18" charset="0"/>
                <a:cs typeface="Times New Roman" pitchFamily="18" charset="0"/>
              </a:rPr>
              <a:t>anchalik  chaynalganligi  va  boshqalar. Masalan, harorat  oshishi  bilan  kishilarning  shirin ta’mni bilish sezgisi  oshib boradi,  lekin harorat 50 </a:t>
            </a:r>
            <a:r>
              <a:rPr lang="uz-Cyrl-UZ" baseline="30000" dirty="0" smtClean="0">
                <a:latin typeface="Times New Roman" pitchFamily="18" charset="0"/>
                <a:cs typeface="Times New Roman" pitchFamily="18" charset="0"/>
              </a:rPr>
              <a:t>0</a:t>
            </a:r>
            <a:r>
              <a:rPr lang="uz-Cyrl-UZ" dirty="0" smtClean="0">
                <a:latin typeface="Times New Roman" pitchFamily="18" charset="0"/>
                <a:cs typeface="Times New Roman" pitchFamily="18" charset="0"/>
              </a:rPr>
              <a:t>C dan oshganda esa  bu sezgi  keskin kamayadi  va butunlay yo’qolishi mumkin. Sho’r ta’mga nisbatan  sezgirlik  18- 20</a:t>
            </a:r>
            <a:r>
              <a:rPr lang="uz-Cyrl-UZ" baseline="30000" dirty="0" smtClean="0">
                <a:latin typeface="Times New Roman" pitchFamily="18" charset="0"/>
                <a:cs typeface="Times New Roman" pitchFamily="18" charset="0"/>
              </a:rPr>
              <a:t>0.</a:t>
            </a:r>
            <a:r>
              <a:rPr lang="uz-Cyrl-UZ" dirty="0" smtClean="0">
                <a:latin typeface="Times New Roman" pitchFamily="18" charset="0"/>
                <a:cs typeface="Times New Roman" pitchFamily="18" charset="0"/>
              </a:rPr>
              <a:t> achchi</a:t>
            </a:r>
            <a:r>
              <a:rPr lang="en-US" dirty="0" smtClean="0">
                <a:latin typeface="Times New Roman" pitchFamily="18" charset="0"/>
                <a:cs typeface="Times New Roman" pitchFamily="18" charset="0"/>
              </a:rPr>
              <a:t>q</a:t>
            </a:r>
            <a:r>
              <a:rPr lang="uz-Cyrl-UZ" dirty="0" smtClean="0">
                <a:latin typeface="Times New Roman" pitchFamily="18" charset="0"/>
                <a:cs typeface="Times New Roman" pitchFamily="18" charset="0"/>
              </a:rPr>
              <a:t> ta’mga esa 10</a:t>
            </a:r>
            <a:r>
              <a:rPr lang="uz-Cyrl-UZ" baseline="30000" dirty="0" smtClean="0">
                <a:latin typeface="Times New Roman" pitchFamily="18" charset="0"/>
                <a:cs typeface="Times New Roman" pitchFamily="18" charset="0"/>
              </a:rPr>
              <a:t>0</a:t>
            </a:r>
            <a:r>
              <a:rPr lang="uz-Cyrl-UZ" dirty="0" smtClean="0">
                <a:latin typeface="Times New Roman" pitchFamily="18" charset="0"/>
                <a:cs typeface="Times New Roman" pitchFamily="18" charset="0"/>
              </a:rPr>
              <a:t> ga ya</a:t>
            </a:r>
            <a:r>
              <a:rPr lang="en-US" dirty="0" smtClean="0">
                <a:latin typeface="Times New Roman" pitchFamily="18" charset="0"/>
                <a:cs typeface="Times New Roman" pitchFamily="18" charset="0"/>
              </a:rPr>
              <a:t>q</a:t>
            </a:r>
            <a:r>
              <a:rPr lang="uz-Cyrl-UZ" dirty="0" smtClean="0">
                <a:latin typeface="Times New Roman" pitchFamily="18" charset="0"/>
                <a:cs typeface="Times New Roman" pitchFamily="18" charset="0"/>
              </a:rPr>
              <a:t>in  xarorat eng yaqin bo‘ladi. </a:t>
            </a:r>
            <a:endParaRPr lang="ru-RU"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000100" y="0"/>
            <a:ext cx="7933588" cy="6248400"/>
          </a:xfrm>
        </p:spPr>
        <p:txBody>
          <a:bodyPr>
            <a:normAutofit fontScale="85000" lnSpcReduction="10000"/>
          </a:bodyPr>
          <a:lstStyle/>
          <a:p>
            <a:pPr algn="just"/>
            <a:r>
              <a:rPr lang="uz-Cyrl-UZ" dirty="0" smtClean="0">
                <a:latin typeface="Times New Roman" pitchFamily="18" charset="0"/>
                <a:cs typeface="Times New Roman" pitchFamily="18" charset="0"/>
              </a:rPr>
              <a:t>Oziq- ovqat mahsulotlarining  xidi esa ularning sifatiga katta ta’sir ko‘rsatadi. Xamma oziq-ovqat mahsulotlari  xam ma’lum darajada  xidga egadir, ularning xidiga qarab qanday maxsulortligi, buzilgan buzilmaganligi, tozaligi to’g’risidagi  ma’lumotga ega  bo’lishi mumkin.  Asosiy xid bilish  organi   burun  </a:t>
            </a:r>
            <a:r>
              <a:rPr lang="en-US" dirty="0" smtClean="0">
                <a:latin typeface="Times New Roman" pitchFamily="18" charset="0"/>
                <a:cs typeface="Times New Roman" pitchFamily="18" charset="0"/>
              </a:rPr>
              <a:t>h</a:t>
            </a:r>
            <a:r>
              <a:rPr lang="uz-Cyrl-UZ" dirty="0" smtClean="0">
                <a:latin typeface="Times New Roman" pitchFamily="18" charset="0"/>
                <a:cs typeface="Times New Roman" pitchFamily="18" charset="0"/>
              </a:rPr>
              <a:t>isoblanadi. Xidni  burun ichidagi  epiteliy to’qima bilan   qoplangan   shilliq parda miyaga  uzatiladi.</a:t>
            </a:r>
            <a:endParaRPr lang="ru-RU" dirty="0" smtClean="0">
              <a:latin typeface="Times New Roman" pitchFamily="18" charset="0"/>
              <a:cs typeface="Times New Roman" pitchFamily="18" charset="0"/>
            </a:endParaRPr>
          </a:p>
          <a:p>
            <a:r>
              <a:rPr lang="uz-Cyrl-UZ" dirty="0" smtClean="0">
                <a:latin typeface="Times New Roman" pitchFamily="18" charset="0"/>
                <a:cs typeface="Times New Roman" pitchFamily="18" charset="0"/>
              </a:rPr>
              <a:t>Xid beruvchi moddalar  ta’m beruvchi moddalarga   nisbatan  ancha ko’p. Lekin   xozirgi kundagi   ularning  ilmiy asoslangan turlari  mavjud  emas. Shunga  </a:t>
            </a:r>
            <a:r>
              <a:rPr lang="en-US" dirty="0" smtClean="0">
                <a:latin typeface="Times New Roman" pitchFamily="18" charset="0"/>
                <a:cs typeface="Times New Roman" pitchFamily="18" charset="0"/>
              </a:rPr>
              <a:t>q</a:t>
            </a:r>
            <a:r>
              <a:rPr lang="uz-Cyrl-UZ" dirty="0" smtClean="0">
                <a:latin typeface="Times New Roman" pitchFamily="18" charset="0"/>
                <a:cs typeface="Times New Roman" pitchFamily="18" charset="0"/>
              </a:rPr>
              <a:t>aramasdan  amalga  xidlarning  kuyidagi  guruxlarga  ajratish mumkin: xushbuy xid, meva xidi, gul xidi, kuyuk xid, em-xashak xidi, achigan  narsalar   xidi  va  boshqalar.</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85720" y="428604"/>
            <a:ext cx="8647968" cy="5929354"/>
          </a:xfrm>
        </p:spPr>
        <p:txBody>
          <a:bodyPr>
            <a:normAutofit fontScale="85000" lnSpcReduction="20000"/>
          </a:bodyPr>
          <a:lstStyle/>
          <a:p>
            <a:pPr algn="just"/>
            <a:r>
              <a:rPr lang="uz-Cyrl-UZ" dirty="0" smtClean="0">
                <a:latin typeface="Times New Roman" pitchFamily="18" charset="0"/>
                <a:cs typeface="Times New Roman" pitchFamily="18" charset="0"/>
              </a:rPr>
              <a:t>Xid berish  a’zolarining  sezish  qobiliyati  xam ta’m  berish a’zolarining  sezish  qobiliyati  singari  xaroratga, xid beruvchi  moddalar miqdoriga, tekshirish olib  borilayotgan xonaning  nisbiy namligini  va  tozaligiga  xamda  shu mahsulotni iste’mol  </a:t>
            </a:r>
            <a:r>
              <a:rPr lang="en-US" dirty="0" smtClean="0">
                <a:latin typeface="Times New Roman" pitchFamily="18" charset="0"/>
                <a:cs typeface="Times New Roman" pitchFamily="18" charset="0"/>
              </a:rPr>
              <a:t>q</a:t>
            </a:r>
            <a:r>
              <a:rPr lang="uz-Cyrl-UZ" dirty="0" smtClean="0">
                <a:latin typeface="Times New Roman" pitchFamily="18" charset="0"/>
                <a:cs typeface="Times New Roman" pitchFamily="18" charset="0"/>
              </a:rPr>
              <a:t>ilayotgan kishiga  bog</a:t>
            </a:r>
            <a:r>
              <a:rPr lang="en-US"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li</a:t>
            </a:r>
            <a:r>
              <a:rPr lang="en-US" dirty="0" smtClean="0">
                <a:latin typeface="Times New Roman" pitchFamily="18" charset="0"/>
                <a:cs typeface="Times New Roman" pitchFamily="18" charset="0"/>
              </a:rPr>
              <a:t>q</a:t>
            </a:r>
            <a:r>
              <a:rPr lang="uz-Cyrl-UZ" dirty="0" smtClean="0">
                <a:latin typeface="Times New Roman" pitchFamily="18" charset="0"/>
                <a:cs typeface="Times New Roman" pitchFamily="18" charset="0"/>
              </a:rPr>
              <a:t> bo‘ladi. Xid  bilish  a’zolari   ta’m  bilish  a’zolariga nisbatan  katta  sezgirlikka egadir. Masalan, kishi 1 m  xavoda  vanilining  miqdori  0,0000002 mg yoki  skatolning  miqdori  0, 0000004 mg bo‘lganda  xam ularning  xidini  seza  oladi. Mahsulotlarga  turli  xil  xid  berishi mumkin, masalan vino, konyak, kofe, choy  va pishlo</a:t>
            </a:r>
            <a:r>
              <a:rPr lang="en-US" dirty="0" smtClean="0">
                <a:latin typeface="Times New Roman" pitchFamily="18" charset="0"/>
                <a:cs typeface="Times New Roman" pitchFamily="18" charset="0"/>
              </a:rPr>
              <a:t>q</a:t>
            </a:r>
            <a:r>
              <a:rPr lang="uz-Cyrl-UZ" dirty="0" smtClean="0">
                <a:latin typeface="Times New Roman" pitchFamily="18" charset="0"/>
                <a:cs typeface="Times New Roman" pitchFamily="18" charset="0"/>
              </a:rPr>
              <a:t>larning  xushbuy  xidi  bunga  misol  bo’la  oladi. Oziq- ovqat mahsulotlarining  sifatini  organoleptik usulda ani</a:t>
            </a:r>
            <a:r>
              <a:rPr lang="en-US" dirty="0" smtClean="0">
                <a:latin typeface="Times New Roman" pitchFamily="18" charset="0"/>
                <a:cs typeface="Times New Roman" pitchFamily="18" charset="0"/>
              </a:rPr>
              <a:t>q</a:t>
            </a:r>
            <a:r>
              <a:rPr lang="uz-Cyrl-UZ" dirty="0" smtClean="0">
                <a:latin typeface="Times New Roman" pitchFamily="18" charset="0"/>
                <a:cs typeface="Times New Roman" pitchFamily="18" charset="0"/>
              </a:rPr>
              <a:t>lanadigan  organoleptik  ko‘rsatkichlariga  ularning  rangi, tashki k</a:t>
            </a:r>
            <a:r>
              <a:rPr lang="en-US" dirty="0" smtClean="0">
                <a:latin typeface="Times New Roman" pitchFamily="18" charset="0"/>
                <a:cs typeface="Times New Roman" pitchFamily="18" charset="0"/>
              </a:rPr>
              <a:t>o’</a:t>
            </a:r>
            <a:r>
              <a:rPr lang="uz-Cyrl-UZ" dirty="0" smtClean="0">
                <a:latin typeface="Times New Roman" pitchFamily="18" charset="0"/>
                <a:cs typeface="Times New Roman" pitchFamily="18" charset="0"/>
              </a:rPr>
              <a:t>rinishi, konsistensiyasi xam kiradi. Bu  ko‘rsatkichlar  k</a:t>
            </a:r>
            <a:r>
              <a:rPr lang="en-US" dirty="0" smtClean="0">
                <a:latin typeface="Times New Roman" pitchFamily="18" charset="0"/>
                <a:cs typeface="Times New Roman" pitchFamily="18" charset="0"/>
              </a:rPr>
              <a:t>o’</a:t>
            </a:r>
            <a:r>
              <a:rPr lang="uz-Cyrl-UZ" dirty="0" smtClean="0">
                <a:latin typeface="Times New Roman" pitchFamily="18" charset="0"/>
                <a:cs typeface="Times New Roman" pitchFamily="18" charset="0"/>
              </a:rPr>
              <a:t>rish, eshitish  va  sezish  a’zolari  yordamida ani</a:t>
            </a:r>
            <a:r>
              <a:rPr lang="en-US" dirty="0" smtClean="0">
                <a:latin typeface="Times New Roman" pitchFamily="18" charset="0"/>
                <a:cs typeface="Times New Roman" pitchFamily="18" charset="0"/>
              </a:rPr>
              <a:t>q</a:t>
            </a:r>
            <a:r>
              <a:rPr lang="uz-Cyrl-UZ" dirty="0" smtClean="0">
                <a:latin typeface="Times New Roman" pitchFamily="18" charset="0"/>
                <a:cs typeface="Times New Roman" pitchFamily="18" charset="0"/>
              </a:rPr>
              <a:t>lanadi.</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435608" y="428604"/>
            <a:ext cx="7498080" cy="5819796"/>
          </a:xfrm>
        </p:spPr>
        <p:txBody>
          <a:bodyPr>
            <a:normAutofit/>
          </a:bodyPr>
          <a:lstStyle/>
          <a:p>
            <a:pPr algn="just"/>
            <a:r>
              <a:rPr lang="uz-Cyrl-UZ" dirty="0" smtClean="0">
                <a:latin typeface="Times New Roman" pitchFamily="18" charset="0"/>
                <a:cs typeface="Times New Roman" pitchFamily="18" charset="0"/>
              </a:rPr>
              <a:t>Insonning  ko’rish  a’zosi  bo‘lgan  ko’z  yordamida  oziq-ovqat  mahsulotlarining  tashqi  ko’rinishi, katta-kichikligi, rangi, shakli, idishlarga qanday  joylashganligi, tiniqligi  va shu  kabilar  baxolanadi.</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Oziq-ovqat  mahsulotlarining  konsistensiyasi, tuzilishi  hamda  harorati barmoqlar uchida  hamda  og’iz bo’shlig’i  shilimshiq  pardasida  joylashgan sezgi  retseptorlari orqali  aniqlanadi. </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nvGraphicFramePr>
        <p:xfrm>
          <a:off x="285720" y="1319229"/>
          <a:ext cx="8858280" cy="5120324"/>
        </p:xfrm>
        <a:graphic>
          <a:graphicData uri="http://schemas.openxmlformats.org/drawingml/2006/table">
            <a:tbl>
              <a:tblPr/>
              <a:tblGrid>
                <a:gridCol w="4051461"/>
                <a:gridCol w="4806819"/>
              </a:tblGrid>
              <a:tr h="333971">
                <a:tc>
                  <a:txBody>
                    <a:bodyPr/>
                    <a:lstStyle/>
                    <a:p>
                      <a:pPr algn="ctr">
                        <a:lnSpc>
                          <a:spcPct val="115000"/>
                        </a:lnSpc>
                        <a:spcAft>
                          <a:spcPts val="1000"/>
                        </a:spcAft>
                      </a:pPr>
                      <a:r>
                        <a:rPr lang="uz-Cyrl-UZ" sz="2000" b="1" dirty="0">
                          <a:latin typeface="Times New Roman"/>
                          <a:ea typeface="Times New Roman"/>
                        </a:rPr>
                        <a:t>Ko‘rsatkichlari</a:t>
                      </a:r>
                      <a:endParaRPr lang="ru-RU" sz="2000" dirty="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uz-Cyrl-UZ" sz="2000" b="1">
                          <a:latin typeface="Times New Roman"/>
                          <a:ea typeface="Times New Roman"/>
                        </a:rPr>
                        <a:t>Ta</a:t>
                      </a:r>
                      <a:r>
                        <a:rPr lang="en-US" sz="2000" b="1">
                          <a:latin typeface="Times New Roman"/>
                          <a:ea typeface="Times New Roman"/>
                        </a:rPr>
                        <a:t>v</a:t>
                      </a:r>
                      <a:r>
                        <a:rPr lang="uz-Cyrl-UZ" sz="2000" b="1">
                          <a:latin typeface="Times New Roman"/>
                          <a:ea typeface="Times New Roman"/>
                        </a:rPr>
                        <a:t>si</a:t>
                      </a:r>
                      <a:r>
                        <a:rPr lang="en-US" sz="2000" b="1">
                          <a:latin typeface="Times New Roman"/>
                          <a:ea typeface="Times New Roman"/>
                        </a:rPr>
                        <a:t>f</a:t>
                      </a:r>
                      <a:r>
                        <a:rPr lang="uz-Cyrl-UZ" sz="2000" b="1">
                          <a:latin typeface="Times New Roman"/>
                          <a:ea typeface="Times New Roman"/>
                        </a:rPr>
                        <a:t>i</a:t>
                      </a:r>
                      <a:endParaRPr lang="ru-RU" sz="20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29641">
                <a:tc>
                  <a:txBody>
                    <a:bodyPr/>
                    <a:lstStyle/>
                    <a:p>
                      <a:pPr algn="ctr">
                        <a:lnSpc>
                          <a:spcPct val="115000"/>
                        </a:lnSpc>
                        <a:spcAft>
                          <a:spcPts val="1000"/>
                        </a:spcAft>
                      </a:pPr>
                      <a:r>
                        <a:rPr lang="uz-Cyrl-UZ" sz="2000" dirty="0">
                          <a:latin typeface="Times New Roman"/>
                          <a:ea typeface="Times New Roman"/>
                        </a:rPr>
                        <a:t>Tashqi ko‘rinishi</a:t>
                      </a:r>
                      <a:endParaRPr lang="ru-RU" sz="2000" dirty="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uz-Cyrl-UZ" sz="2000" dirty="0">
                          <a:latin typeface="Times New Roman"/>
                          <a:ea typeface="Times New Roman"/>
                        </a:rPr>
                        <a:t>Kartoshka donalari toza, ko‘zchalarsiz, qishloq xo‘jalik zararkunandalari bilan zararlanmagan. Kartoshka donalari yuzasi ozroq qurigan, lekin qurib ketmagan bo‘lishi kerak.</a:t>
                      </a:r>
                      <a:endParaRPr lang="ru-RU" sz="2000" dirty="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14820">
                <a:tc>
                  <a:txBody>
                    <a:bodyPr/>
                    <a:lstStyle/>
                    <a:p>
                      <a:pPr algn="ctr">
                        <a:lnSpc>
                          <a:spcPct val="115000"/>
                        </a:lnSpc>
                        <a:spcAft>
                          <a:spcPts val="1000"/>
                        </a:spcAft>
                      </a:pPr>
                      <a:r>
                        <a:rPr lang="uz-Cyrl-UZ" sz="2000">
                          <a:latin typeface="Times New Roman"/>
                          <a:ea typeface="Times New Roman"/>
                        </a:rPr>
                        <a:t>Rangi</a:t>
                      </a:r>
                      <a:endParaRPr lang="ru-RU" sz="20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uz-Cyrl-UZ" sz="2000" dirty="0">
                          <a:latin typeface="Times New Roman"/>
                          <a:ea typeface="Times New Roman"/>
                        </a:rPr>
                        <a:t>Oq rangdan oqishroq ranggacha, ya’ni yangi tozalanganga xos bo‘lishi lozim.</a:t>
                      </a:r>
                      <a:endParaRPr lang="ru-RU" sz="2000" dirty="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3971">
                <a:tc>
                  <a:txBody>
                    <a:bodyPr/>
                    <a:lstStyle/>
                    <a:p>
                      <a:pPr algn="ctr">
                        <a:lnSpc>
                          <a:spcPct val="115000"/>
                        </a:lnSpc>
                        <a:spcAft>
                          <a:spcPts val="1000"/>
                        </a:spcAft>
                      </a:pPr>
                      <a:r>
                        <a:rPr lang="uz-Cyrl-UZ" sz="2000">
                          <a:latin typeface="Times New Roman"/>
                          <a:ea typeface="Times New Roman"/>
                        </a:rPr>
                        <a:t>Konsistensiyasi</a:t>
                      </a:r>
                      <a:endParaRPr lang="ru-RU" sz="20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uz-Cyrl-UZ" sz="2000" dirty="0">
                          <a:latin typeface="Times New Roman"/>
                          <a:ea typeface="Times New Roman"/>
                        </a:rPr>
                        <a:t>Zich, yangi kartoshkaga xos.</a:t>
                      </a:r>
                      <a:endParaRPr lang="ru-RU" sz="2000" dirty="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3971">
                <a:tc>
                  <a:txBody>
                    <a:bodyPr/>
                    <a:lstStyle/>
                    <a:p>
                      <a:pPr algn="ctr">
                        <a:lnSpc>
                          <a:spcPct val="115000"/>
                        </a:lnSpc>
                        <a:spcAft>
                          <a:spcPts val="1000"/>
                        </a:spcAft>
                      </a:pPr>
                      <a:r>
                        <a:rPr lang="uz-Cyrl-UZ" sz="2000">
                          <a:latin typeface="Times New Roman"/>
                          <a:ea typeface="Times New Roman"/>
                        </a:rPr>
                        <a:t>Hidi</a:t>
                      </a:r>
                      <a:endParaRPr lang="ru-RU" sz="20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uz-Cyrl-UZ" sz="2000">
                          <a:latin typeface="Times New Roman"/>
                          <a:ea typeface="Times New Roman"/>
                        </a:rPr>
                        <a:t>O‘ziga xos, begona hidsiz.</a:t>
                      </a:r>
                      <a:endParaRPr lang="ru-RU" sz="20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35882">
                <a:tc>
                  <a:txBody>
                    <a:bodyPr/>
                    <a:lstStyle/>
                    <a:p>
                      <a:pPr algn="ctr">
                        <a:lnSpc>
                          <a:spcPct val="115000"/>
                        </a:lnSpc>
                        <a:spcAft>
                          <a:spcPts val="1000"/>
                        </a:spcAft>
                      </a:pPr>
                      <a:r>
                        <a:rPr lang="uz-Cyrl-UZ" sz="2000" dirty="0" smtClean="0">
                          <a:latin typeface="Times New Roman"/>
                          <a:ea typeface="Times New Roman"/>
                        </a:rPr>
                        <a:t>Y</a:t>
                      </a:r>
                      <a:r>
                        <a:rPr lang="en-US" sz="2000" dirty="0" smtClean="0">
                          <a:latin typeface="Times New Roman"/>
                          <a:ea typeface="Times New Roman"/>
                        </a:rPr>
                        <a:t>a</a:t>
                      </a:r>
                      <a:r>
                        <a:rPr lang="uz-Cyrl-UZ" sz="2000" dirty="0" smtClean="0">
                          <a:latin typeface="Times New Roman"/>
                          <a:ea typeface="Times New Roman"/>
                        </a:rPr>
                        <a:t>rim </a:t>
                      </a:r>
                      <a:r>
                        <a:rPr lang="uz-Cyrl-UZ" sz="2000" dirty="0">
                          <a:latin typeface="Times New Roman"/>
                          <a:ea typeface="Times New Roman"/>
                        </a:rPr>
                        <a:t>tayyor mahsulotda SO</a:t>
                      </a:r>
                      <a:r>
                        <a:rPr lang="uz-Cyrl-UZ" sz="2000" baseline="-25000" dirty="0">
                          <a:latin typeface="Times New Roman"/>
                          <a:ea typeface="Times New Roman"/>
                        </a:rPr>
                        <a:t>2</a:t>
                      </a:r>
                      <a:r>
                        <a:rPr lang="uz-Cyrl-UZ" sz="2000" dirty="0">
                          <a:latin typeface="Times New Roman"/>
                          <a:ea typeface="Times New Roman"/>
                        </a:rPr>
                        <a:t> miqdori</a:t>
                      </a:r>
                      <a:endParaRPr lang="ru-RU" sz="2000" dirty="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uz-Cyrl-UZ" sz="2000" dirty="0">
                          <a:latin typeface="Times New Roman"/>
                          <a:ea typeface="Times New Roman"/>
                        </a:rPr>
                        <a:t>Bunday yarim tayyor mahsulotlardan tayyorlangan pazandalik mahsulotlari ta’m va hidi jihatidan yangi archilgan kartoshkadan qolishmasligi kerak.</a:t>
                      </a:r>
                      <a:endParaRPr lang="ru-RU" sz="2000" dirty="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025" name="Rectangle 1"/>
          <p:cNvSpPr>
            <a:spLocks noChangeArrowheads="1"/>
          </p:cNvSpPr>
          <p:nvPr/>
        </p:nvSpPr>
        <p:spPr bwMode="auto">
          <a:xfrm>
            <a:off x="642910" y="500042"/>
            <a:ext cx="850109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Havoda qoraymaydigan tozalangan xom kartoshka” yarim tayyor mahsulotlarining ta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v</a:t>
            </a: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si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f</a:t>
            </a: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i</a:t>
            </a:r>
            <a:endParaRPr kumimoji="0" lang="uz-Cyrl-UZ"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32</TotalTime>
  <Words>443</Words>
  <Application>Microsoft Office PowerPoint</Application>
  <PresentationFormat>Экран (4:3)</PresentationFormat>
  <Paragraphs>46</Paragraphs>
  <Slides>12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Солнцестояние</vt:lpstr>
      <vt:lpstr>3-MAVZU: OZIQ-OVQAT MAHSULOTLARINI SIFATINI NAZORAT QILISH </vt:lpstr>
      <vt:lpstr>Reja: </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3-MAVZU: OZIQ-OVQAT MAHSULOTLARINI SIFATINI NAZORAT QILISH </dc:title>
  <dc:creator>ar</dc:creator>
  <cp:lastModifiedBy>ar</cp:lastModifiedBy>
  <cp:revision>6</cp:revision>
  <dcterms:created xsi:type="dcterms:W3CDTF">2021-02-25T05:00:18Z</dcterms:created>
  <dcterms:modified xsi:type="dcterms:W3CDTF">2021-03-01T06:18:54Z</dcterms:modified>
</cp:coreProperties>
</file>